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B25"/>
    <a:srgbClr val="365422"/>
    <a:srgbClr val="324D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BA7A5-5D30-4D58-8F42-1B1934D0B3D6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FDD7E-74D4-4EF6-934F-92812F57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914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71A15-C484-44D4-8044-5A13F81DE93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037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71A15-C484-44D4-8044-5A13F81DE938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28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33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3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09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36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68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70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92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27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76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79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9A1C-EA5F-42A5-A022-9C1B42A3B248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0F3FD-AB1A-41B8-AD66-CE87EF9AD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0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library.manchester.ac.uk/using-the-library/staff/research/overleaf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825809D-8D7F-4524-A3ED-157A2D60F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68" y="5462570"/>
            <a:ext cx="10906061" cy="458470"/>
          </a:xfrm>
          <a:noFill/>
        </p:spPr>
        <p:txBody>
          <a:bodyPr>
            <a:noAutofit/>
          </a:bodyPr>
          <a:lstStyle/>
          <a:p>
            <a:r>
              <a:rPr lang="en-GB" sz="3500" b="1" i="1" dirty="0"/>
              <a:t>Project E </a:t>
            </a:r>
            <a:r>
              <a:rPr lang="en-GB" sz="3500" b="1" i="1" dirty="0" smtClean="0"/>
              <a:t>update: Overleaf</a:t>
            </a:r>
            <a:endParaRPr lang="en-GB" sz="3500" b="1" i="1" dirty="0"/>
          </a:p>
          <a:p>
            <a:endParaRPr lang="en-GB" sz="3500" b="1" i="1" dirty="0"/>
          </a:p>
        </p:txBody>
      </p:sp>
      <p:pic>
        <p:nvPicPr>
          <p:cNvPr id="5" name="Picture 4" descr="A picture containing table, holding, skiing, person&#10;&#10;Description automatically generated">
            <a:extLst>
              <a:ext uri="{FF2B5EF4-FFF2-40B4-BE49-F238E27FC236}">
                <a16:creationId xmlns:a16="http://schemas.microsoft.com/office/drawing/2014/main" id="{654110C0-1860-4857-B589-13A056D952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0796"/>
          <a:stretch/>
        </p:blipFill>
        <p:spPr>
          <a:xfrm>
            <a:off x="2170029" y="804672"/>
            <a:ext cx="7851943" cy="35546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9818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5055" y="1690688"/>
            <a:ext cx="7750248" cy="46764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055" y="710475"/>
            <a:ext cx="753427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87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522547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GB" dirty="0"/>
              <a:t>A number of workshops (webinars) have been provided by Overleaf to inform Users of the functionality and promote the use of the Pro licences</a:t>
            </a:r>
          </a:p>
          <a:p>
            <a:pPr lvl="1"/>
            <a:r>
              <a:rPr lang="en-GB" dirty="0"/>
              <a:t>Over c.400 Registrations &amp; c.200 attendees </a:t>
            </a:r>
          </a:p>
          <a:p>
            <a:endParaRPr lang="en-GB" dirty="0"/>
          </a:p>
          <a:p>
            <a:r>
              <a:rPr lang="en-GB" dirty="0"/>
              <a:t>A designated webpage has now been launched and is held on the </a:t>
            </a:r>
            <a:r>
              <a:rPr lang="en-GB" dirty="0" smtClean="0"/>
              <a:t>Libraries’ </a:t>
            </a:r>
            <a:r>
              <a:rPr lang="en-GB" dirty="0"/>
              <a:t>Website: </a:t>
            </a:r>
            <a:r>
              <a:rPr lang="en-GB" u="sng" dirty="0">
                <a:hlinkClick r:id="rId2"/>
              </a:rPr>
              <a:t>https://www.library.manchester.ac.uk/using-the-library/staff/research/overleaf/</a:t>
            </a:r>
            <a:endParaRPr lang="en-GB" dirty="0"/>
          </a:p>
          <a:p>
            <a:endParaRPr lang="en-GB" dirty="0"/>
          </a:p>
          <a:p>
            <a:r>
              <a:rPr lang="en-GB" dirty="0"/>
              <a:t>UoM themed templates (e.g. Course thesis) ​have been uploaded to the Overleaf site and are accessible to all </a:t>
            </a:r>
            <a:r>
              <a:rPr lang="en-GB" dirty="0" smtClean="0"/>
              <a:t>Users, irrespective of user group</a:t>
            </a:r>
          </a:p>
          <a:p>
            <a:pPr lvl="1"/>
            <a:r>
              <a:rPr lang="en-GB" dirty="0" smtClean="0"/>
              <a:t>Professional Licence</a:t>
            </a:r>
          </a:p>
          <a:p>
            <a:pPr lvl="1"/>
            <a:r>
              <a:rPr lang="en-GB" dirty="0" smtClean="0"/>
              <a:t>Open Source (Free Licence)</a:t>
            </a:r>
            <a:endParaRPr lang="en-GB" dirty="0"/>
          </a:p>
          <a:p>
            <a:endParaRPr lang="en-GB" dirty="0"/>
          </a:p>
          <a:p>
            <a:r>
              <a:rPr lang="en-GB" dirty="0"/>
              <a:t>Fully supported by IT Services with processes in place to deal with any queries</a:t>
            </a:r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9824" y="450128"/>
            <a:ext cx="5753426" cy="69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8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5738"/>
            <a:ext cx="10515600" cy="4351338"/>
          </a:xfrm>
        </p:spPr>
        <p:txBody>
          <a:bodyPr/>
          <a:lstStyle/>
          <a:p>
            <a:r>
              <a:rPr lang="en-GB" dirty="0"/>
              <a:t>Since the official launch of Overleaf Commons for the Research Community at the University data and statistics have been recorded on a daily, weekly and monthly basis. </a:t>
            </a:r>
          </a:p>
          <a:p>
            <a:endParaRPr lang="en-GB" dirty="0"/>
          </a:p>
          <a:p>
            <a:r>
              <a:rPr lang="en-GB" dirty="0"/>
              <a:t>Metrics show a significant amount of usage, growth and uptake during the first year with </a:t>
            </a:r>
            <a:r>
              <a:rPr lang="en-GB" dirty="0" smtClean="0"/>
              <a:t>over 2,900 </a:t>
            </a:r>
            <a:r>
              <a:rPr lang="en-GB" dirty="0"/>
              <a:t>confirmed affiliated Users as of the </a:t>
            </a:r>
            <a:r>
              <a:rPr lang="en-GB" dirty="0" smtClean="0"/>
              <a:t>end of January 2021, </a:t>
            </a:r>
            <a:r>
              <a:rPr lang="en-GB" dirty="0"/>
              <a:t>an increase of </a:t>
            </a:r>
            <a:r>
              <a:rPr lang="en-GB" dirty="0" smtClean="0"/>
              <a:t>c</a:t>
            </a:r>
            <a:r>
              <a:rPr lang="en-GB" dirty="0" smtClean="0"/>
              <a:t>1,600 </a:t>
            </a:r>
            <a:r>
              <a:rPr lang="en-GB" dirty="0"/>
              <a:t>since it’s launch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28687"/>
            <a:ext cx="550545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30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1582" y="416069"/>
            <a:ext cx="5505450" cy="733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006" y="1343891"/>
            <a:ext cx="8586602" cy="537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43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7057" y="2547865"/>
            <a:ext cx="5324475" cy="2962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507" y="2658701"/>
            <a:ext cx="5553075" cy="2990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057" y="1150360"/>
            <a:ext cx="550545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82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041" y="1032588"/>
            <a:ext cx="5474813" cy="6914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8041" y="1724024"/>
            <a:ext cx="8263886" cy="495556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68041" y="1921301"/>
            <a:ext cx="8263886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Overleaf metrics show over 1,800 new sign </a:t>
            </a:r>
            <a:r>
              <a:rPr lang="en-GB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ups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with </a:t>
            </a:r>
            <a:r>
              <a:rPr lang="en-GB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spike in take up following the </a:t>
            </a:r>
            <a:r>
              <a:rPr lang="en-GB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intake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GB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October</a:t>
            </a:r>
            <a:endParaRPr lang="en-GB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3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360" y="967653"/>
            <a:ext cx="5713491" cy="6830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642" y="2619376"/>
            <a:ext cx="8460539" cy="10096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2360" y="1894486"/>
            <a:ext cx="6325195" cy="8096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7599" y="2704111"/>
            <a:ext cx="8788401" cy="38490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33205" y="2299855"/>
            <a:ext cx="5354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383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54200" y="3485245"/>
            <a:ext cx="723900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schemeClr val="bg1">
                    <a:lumMod val="65000"/>
                  </a:schemeClr>
                </a:solidFill>
              </a:rPr>
              <a:t>2 months</a:t>
            </a:r>
            <a:endParaRPr lang="en-GB" sz="105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2900" y="4076700"/>
            <a:ext cx="647700" cy="369332"/>
          </a:xfrm>
          <a:prstGeom prst="rect">
            <a:avLst/>
          </a:prstGeom>
          <a:solidFill>
            <a:srgbClr val="324D1F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383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41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3E631-DAB4-43DD-8B15-E8F6392AF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000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algn="l" rtl="0" fontAlgn="base">
              <a:buClr>
                <a:schemeClr val="accent6">
                  <a:lumMod val="75000"/>
                </a:schemeClr>
              </a:buClr>
            </a:pPr>
            <a:r>
              <a:rPr lang="en-GB" b="0" i="0" u="none" strike="noStrike" dirty="0">
                <a:effectLst/>
                <a:latin typeface="Calibri" panose="020F0502020204030204" pitchFamily="34" charset="0"/>
              </a:rPr>
              <a:t> Over </a:t>
            </a:r>
            <a:r>
              <a:rPr lang="en-GB" b="0" i="0" u="none" strike="noStrike" dirty="0" smtClean="0">
                <a:effectLst/>
                <a:latin typeface="Calibri" panose="020F0502020204030204" pitchFamily="34" charset="0"/>
              </a:rPr>
              <a:t>2900 </a:t>
            </a:r>
            <a:r>
              <a:rPr lang="en-GB" b="0" i="0" u="none" strike="noStrike" dirty="0">
                <a:effectLst/>
                <a:latin typeface="Calibri" panose="020F0502020204030204" pitchFamily="34" charset="0"/>
              </a:rPr>
              <a:t>Affiliations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Clr>
                <a:schemeClr val="accent6">
                  <a:lumMod val="75000"/>
                </a:schemeClr>
              </a:buClr>
            </a:pPr>
            <a:r>
              <a:rPr lang="en-GB" b="0" i="0" u="none" strike="noStrike" dirty="0">
                <a:effectLst/>
                <a:latin typeface="Calibri" panose="020F0502020204030204" pitchFamily="34" charset="0"/>
              </a:rPr>
              <a:t> An increase of more than </a:t>
            </a:r>
            <a:r>
              <a:rPr lang="en-GB" b="0" i="0" u="none" strike="noStrike" dirty="0" smtClean="0">
                <a:effectLst/>
                <a:latin typeface="Calibri" panose="020F0502020204030204" pitchFamily="34" charset="0"/>
              </a:rPr>
              <a:t>1600 </a:t>
            </a:r>
            <a:r>
              <a:rPr lang="en-GB" b="0" i="0" u="none" strike="noStrike" dirty="0">
                <a:effectLst/>
                <a:latin typeface="Calibri" panose="020F0502020204030204" pitchFamily="34" charset="0"/>
              </a:rPr>
              <a:t>since launch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Clr>
                <a:schemeClr val="accent6">
                  <a:lumMod val="75000"/>
                </a:schemeClr>
              </a:buClr>
            </a:pP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Clr>
                <a:schemeClr val="accent6">
                  <a:lumMod val="75000"/>
                </a:schemeClr>
              </a:buClr>
            </a:pPr>
            <a:r>
              <a:rPr lang="en-GB" b="0" i="0" u="none" strike="noStrike" dirty="0">
                <a:effectLst/>
                <a:latin typeface="Calibri" panose="020F0502020204030204" pitchFamily="34" charset="0"/>
              </a:rPr>
              <a:t> c .1,300 Active Users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Clr>
                <a:schemeClr val="accent6">
                  <a:lumMod val="75000"/>
                </a:schemeClr>
              </a:buClr>
            </a:pPr>
            <a:r>
              <a:rPr lang="en-GB" b="0" i="0" u="none" strike="noStrike" dirty="0">
                <a:effectLst/>
                <a:latin typeface="Calibri" panose="020F0502020204030204" pitchFamily="34" charset="0"/>
              </a:rPr>
              <a:t> An increase of &gt;800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Clr>
                <a:schemeClr val="accent6">
                  <a:lumMod val="75000"/>
                </a:schemeClr>
              </a:buClr>
            </a:pP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Clr>
                <a:schemeClr val="accent6">
                  <a:lumMod val="75000"/>
                </a:schemeClr>
              </a:buClr>
            </a:pPr>
            <a:r>
              <a:rPr lang="en-GB" b="0" i="0" u="none" strike="noStrike" dirty="0">
                <a:effectLst/>
                <a:latin typeface="Calibri" panose="020F0502020204030204" pitchFamily="34" charset="0"/>
              </a:rPr>
              <a:t> c.4700 Active Projects 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Clr>
                <a:schemeClr val="accent6">
                  <a:lumMod val="75000"/>
                </a:schemeClr>
              </a:buClr>
            </a:pPr>
            <a:r>
              <a:rPr lang="en-GB" b="0" i="0" u="none" strike="noStrike" dirty="0">
                <a:effectLst/>
                <a:latin typeface="Calibri" panose="020F0502020204030204" pitchFamily="34" charset="0"/>
              </a:rPr>
              <a:t> An increase of c.2800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Clr>
                <a:schemeClr val="accent6">
                  <a:lumMod val="75000"/>
                </a:schemeClr>
              </a:buClr>
            </a:pPr>
            <a:endParaRPr lang="en-GB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Clr>
                <a:schemeClr val="accent6">
                  <a:lumMod val="75000"/>
                </a:schemeClr>
              </a:buClr>
            </a:pPr>
            <a:r>
              <a:rPr lang="en-GB" b="0" i="0" u="none" strike="noStrike" dirty="0">
                <a:effectLst/>
                <a:latin typeface="Calibri" panose="020F0502020204030204" pitchFamily="34" charset="0"/>
              </a:rPr>
              <a:t> c.2,200 New Projects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Clr>
                <a:schemeClr val="accent6">
                  <a:lumMod val="75000"/>
                </a:schemeClr>
              </a:buClr>
            </a:pPr>
            <a:r>
              <a:rPr lang="en-GB" b="0" i="0" u="none" strike="noStrike" dirty="0">
                <a:effectLst/>
                <a:latin typeface="Calibri" panose="020F0502020204030204" pitchFamily="34" charset="0"/>
              </a:rPr>
              <a:t> An increase of &gt;1,600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588" y="947365"/>
            <a:ext cx="5505450" cy="73342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86385" y="888979"/>
            <a:ext cx="3759655" cy="915193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accent6"/>
                </a:solidFill>
                <a:latin typeface="Arial Rounded MT Bold" panose="020F0704030504030204" pitchFamily="34" charset="0"/>
              </a:rPr>
              <a:t>- Headline Summary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0515" y="1496291"/>
            <a:ext cx="4334133" cy="15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94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CD2C0F230BD45BABFF4C687A19581" ma:contentTypeVersion="12" ma:contentTypeDescription="Create a new document." ma:contentTypeScope="" ma:versionID="dd53e9f9e270a359276df5947b86eddd">
  <xsd:schema xmlns:xsd="http://www.w3.org/2001/XMLSchema" xmlns:xs="http://www.w3.org/2001/XMLSchema" xmlns:p="http://schemas.microsoft.com/office/2006/metadata/properties" xmlns:ns3="bd8ea21d-0dfa-439c-b6e1-94b985e703ed" xmlns:ns4="8902879f-5dd0-497a-9fbf-cf32a6c05bf7" targetNamespace="http://schemas.microsoft.com/office/2006/metadata/properties" ma:root="true" ma:fieldsID="bcbb1c52e30dedbb45e4b7d79ac1f2f4" ns3:_="" ns4:_="">
    <xsd:import namespace="bd8ea21d-0dfa-439c-b6e1-94b985e703ed"/>
    <xsd:import namespace="8902879f-5dd0-497a-9fbf-cf32a6c05bf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ea21d-0dfa-439c-b6e1-94b985e703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02879f-5dd0-497a-9fbf-cf32a6c05b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8094FC-A188-49E3-BCCB-8E134D90BB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8ea21d-0dfa-439c-b6e1-94b985e703ed"/>
    <ds:schemaRef ds:uri="8902879f-5dd0-497a-9fbf-cf32a6c05b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F6B3F3-ACC2-448B-A76E-37A2737119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E698B5-C1D0-46B6-BD12-F26D512D9D5D}">
  <ds:schemaRefs>
    <ds:schemaRef ds:uri="http://schemas.microsoft.com/office/2006/documentManagement/types"/>
    <ds:schemaRef ds:uri="8902879f-5dd0-497a-9fbf-cf32a6c05bf7"/>
    <ds:schemaRef ds:uri="http://purl.org/dc/terms/"/>
    <ds:schemaRef ds:uri="http://purl.org/dc/dcmitype/"/>
    <ds:schemaRef ds:uri="http://schemas.microsoft.com/office/infopath/2007/PartnerControls"/>
    <ds:schemaRef ds:uri="bd8ea21d-0dfa-439c-b6e1-94b985e703ed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253</Words>
  <Application>Microsoft Office PowerPoint</Application>
  <PresentationFormat>Widescreen</PresentationFormat>
  <Paragraphs>32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Headline Summary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Walsh</dc:creator>
  <cp:lastModifiedBy>Matthew Walsh</cp:lastModifiedBy>
  <cp:revision>5</cp:revision>
  <dcterms:created xsi:type="dcterms:W3CDTF">2021-01-13T16:20:41Z</dcterms:created>
  <dcterms:modified xsi:type="dcterms:W3CDTF">2021-01-13T16:42:21Z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0x010100BC8CD2C0F230BD45BABFF4C687A19581</vt:lpwstr>
  </property>
</Properties>
</file>